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6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6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338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351" r:id="rId38"/>
    <p:sldId id="339" r:id="rId39"/>
    <p:sldId id="294" r:id="rId40"/>
    <p:sldId id="345" r:id="rId41"/>
    <p:sldId id="350" r:id="rId42"/>
    <p:sldId id="311" r:id="rId43"/>
    <p:sldId id="312" r:id="rId44"/>
    <p:sldId id="328" r:id="rId45"/>
    <p:sldId id="313" r:id="rId46"/>
    <p:sldId id="314" r:id="rId47"/>
    <p:sldId id="315" r:id="rId48"/>
    <p:sldId id="316" r:id="rId49"/>
    <p:sldId id="317" r:id="rId50"/>
    <p:sldId id="318" r:id="rId51"/>
    <p:sldId id="342" r:id="rId52"/>
    <p:sldId id="326" r:id="rId53"/>
    <p:sldId id="349" r:id="rId54"/>
    <p:sldId id="343" r:id="rId55"/>
    <p:sldId id="331" r:id="rId56"/>
    <p:sldId id="341" r:id="rId57"/>
    <p:sldId id="344" r:id="rId58"/>
    <p:sldId id="347" r:id="rId59"/>
    <p:sldId id="348" r:id="rId60"/>
    <p:sldId id="323" r:id="rId61"/>
    <p:sldId id="352" r:id="rId62"/>
    <p:sldId id="308" r:id="rId63"/>
    <p:sldId id="336" r:id="rId64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8A24AF-F2D6-4DD7-8BAD-3F5CCAE5E3E2}">
  <a:tblStyle styleId="{758A24AF-F2D6-4DD7-8BAD-3F5CCAE5E3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cc518c9a1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dcc518c9a1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cc518c9a1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dcc518c9a1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cc518c9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dcc518c9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cc518c9a1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dcc518c9a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cc518c9a1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dcc518c9a1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cc518c9a1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dcc518c9a1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cc518c9a1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1dcc518c9a1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dcc518c9a1_0_4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cc518c9a1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dcc518c9a1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cc518c9a1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dcc518c9a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cc518c9a1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dcc518c9a1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cc518c9a1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dcc518c9a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cc518c9a1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dcc518c9a1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dcc518c9a1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dcc518c9a1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1dcc518c9a1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dcc518c9a1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dcc518c9a1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1dcc518c9a1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1dcc518c9a1_0_5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cc518c9a1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1dcc518c9a1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dcc518c9a1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cc518c9a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1dcc518c9a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dcc518c9a1_0_5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cc518c9a1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1dcc518c9a1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dcc518c9a1_0_5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cc518c9a1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1dcc518c9a1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dcc518c9a1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cc518c9a1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dcc518c9a1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dcc518c9a1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cc518c9a1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1dcc518c9a1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cc518c9a1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1dcc518c9a1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cc518c9a1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dcc518c9a1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cc518c9a1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dcc518c9a1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cc518c9a1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dcc518c9a1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cc518c9a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dcc518c9a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cc518c9a1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dcc518c9a1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cc518c9a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1dcc518c9a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dcc518c9a1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dcc518c9a1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1dcc518c9a1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9561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ded44e5f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eded44e5f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ded44e5f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eded44e5f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ded44e5f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eded44e5f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cc518c9a1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dcc518c9a1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ded44e5f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eded44e5f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https://www.eg.org/wp/obituaries/in-memoriam-wolfgang-straser/</a:t>
            </a:r>
            <a:endParaRPr/>
          </a:p>
        </p:txBody>
      </p:sp>
      <p:sp>
        <p:nvSpPr>
          <p:cNvPr id="670" name="Google Shape;670;geded44e5f9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eded44e5f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eded44e5f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ded44e5f9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eded44e5f9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ded44e5f9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eded44e5f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ded44e5f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eded44e5f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c9d7a9ec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c9d7a9ec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1dc9d7a9ec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56881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b12acb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=(Z*((1010)/(990))-((2*1000*10)/990))/Z</a:t>
            </a:r>
            <a:endParaRPr dirty="0"/>
          </a:p>
        </p:txBody>
      </p:sp>
      <p:sp>
        <p:nvSpPr>
          <p:cNvPr id="632" name="Google Shape;632;geeb12acb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907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95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0331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c518c9a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dcc518c9a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cc518c9a1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dcc518c9a1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cc518c9a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dcc518c9a1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dcc518c9a1_0_3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cc518c9a1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dcc518c9a1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dcc518c9a1_0_3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cc518c9a1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dcc518c9a1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493395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68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1" cy="57150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6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sx-spx.consoledev.net/graphicsprocessingunitgpu/#gpu-depth-ordering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language.com/results.php?definition=alpha%20blending" TargetMode="External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b3d.org/documents/specifications/19775-1/V3.3/Part01/components/shape.html#Material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hyperlink" Target="https://lpsoares.github.io/Renderizado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hyperlink" Target="https://www.scratchapixel.com/lessons/3d-basic-rendering/rasterization-practical-implementation/rasterization-stage.html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 dirty="0"/>
              <a:t>Aula 10: Anti-aliasing e Visibilidade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uma função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Avaliar uma função em um ponto é pegar o valor da função.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Podemos discretizar uma função por amostragem periódica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894" y="2089644"/>
            <a:ext cx="4557972" cy="80997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390548" y="3172048"/>
            <a:ext cx="8428200" cy="1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9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amostragem é uma ideia central em gráficos. Iremos amostrar o tempo (1D), área (2D), ângulo (2D), volume (3D), etc ...</a:t>
            </a:r>
            <a:endParaRPr sz="19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Amostragem (Sampling)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medidas de um sinal (amostras)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pic>
        <p:nvPicPr>
          <p:cNvPr id="2" name="Google Shape;140;p22">
            <a:extLst>
              <a:ext uri="{FF2B5EF4-FFF2-40B4-BE49-F238E27FC236}">
                <a16:creationId xmlns:a16="http://schemas.microsoft.com/office/drawing/2014/main" id="{30ED7B8B-B075-A8B6-68D5-161D2C0A01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155" y="1797928"/>
            <a:ext cx="6701494" cy="362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Dado um conjunto de amostras, como podemos tentar reconstruir o sinal original </a:t>
            </a:r>
            <a:r>
              <a:rPr lang="en-BR" sz="2400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/>
              <a:t>(x)?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618" y="1809178"/>
            <a:ext cx="6507129" cy="3563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constante por partes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valor mais próximo da amostra de X</a:t>
            </a:r>
            <a:endParaRPr sz="1800" i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 sz="1800"/>
              <a:t>aproxima</a:t>
            </a:r>
            <a:r>
              <a:rPr lang="en-BR"/>
              <a:t> 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301" y="1742541"/>
            <a:ext cx="6409858" cy="364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linear por partes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857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interpolação linear entre os valores das duas amostras mais 		próximas a x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567" y="1693595"/>
            <a:ext cx="6399226" cy="368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988" y="17464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/>
          <p:nvPr/>
        </p:nvSpPr>
        <p:spPr>
          <a:xfrm>
            <a:off x="1286525" y="2158400"/>
            <a:ext cx="32856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6046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BR" sz="1800"/>
              <a:t>Reconstruções mais precisas resultam de amostragens mais densas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694" y="1795157"/>
            <a:ext cx="6358273" cy="356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5254" y="2158409"/>
            <a:ext cx="453033" cy="30362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1728023" y="2119675"/>
            <a:ext cx="2999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pelo vizinho mais próximo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por interpolação linear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Perguntas: </a:t>
            </a:r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599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Qual valor o pixel deveria ter?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SzPts val="2000"/>
              <a:buChar char="•"/>
            </a:pPr>
            <a:r>
              <a:rPr lang="en-BR"/>
              <a:t>Por que o serrilhamento parece "errado"?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Ideias para uma fórmula de pixel de “qualidade superior”?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O que há de certo/errado sobre a amostragem pontual?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6764" y="1050698"/>
            <a:ext cx="3981811" cy="38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4">
            <a:alphaModFix/>
          </a:blip>
          <a:srcRect t="32138"/>
          <a:stretch/>
        </p:blipFill>
        <p:spPr>
          <a:xfrm>
            <a:off x="4165600" y="2148776"/>
            <a:ext cx="4392776" cy="27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5">
            <a:alphaModFix/>
          </a:blip>
          <a:srcRect t="69650"/>
          <a:stretch/>
        </p:blipFill>
        <p:spPr>
          <a:xfrm>
            <a:off x="3990275" y="3739625"/>
            <a:ext cx="4674500" cy="13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>
            <a:off x="4031185" y="753950"/>
            <a:ext cx="4608600" cy="4237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032" y="1559363"/>
            <a:ext cx="6821936" cy="35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Pintando os pixels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 análise da cobertura dos triângulos fica mais complicada ao considerar a oclusão de um triângulo por outro.</a:t>
            </a: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325219" y="4155637"/>
            <a:ext cx="298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>
                <a:solidFill>
                  <a:schemeClr val="dk1"/>
                </a:solidFill>
              </a:rPr>
              <a:t>Metade do p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ixel coberto pelo triângulo 1</a:t>
            </a:r>
            <a:r>
              <a:rPr lang="en-BR">
                <a:solidFill>
                  <a:schemeClr val="dk1"/>
                </a:solidFill>
              </a:rPr>
              <a:t> e 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outra metade coberta pelo triângulo 2</a:t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1151979" y="5094769"/>
            <a:ext cx="307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Interpenetração de triângulos: ainda mais complicado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5370253" y="4761207"/>
            <a:ext cx="3074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Duas regiões do triângulo 1 contribuem para o pixel. Uma dessas regiões nem mesmo é convexa.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Representar um sinal de forma mais precisa</a:t>
            </a:r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4388" y="13400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/>
          <p:nvPr/>
        </p:nvSpPr>
        <p:spPr>
          <a:xfrm>
            <a:off x="1438925" y="1752000"/>
            <a:ext cx="32958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Para desenhar um triângulo assim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 ponto por pixel</a:t>
            </a:r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15986" cy="306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NxN amostras para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cxnSp>
        <p:nvCxnSpPr>
          <p:cNvPr id="287" name="Google Shape;287;p38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8" name="Google Shape;288;p38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307" y="1671788"/>
            <a:ext cx="5733132" cy="367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  <p:cxnSp>
        <p:nvCxnSpPr>
          <p:cNvPr id="298" name="Google Shape;298;p39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99" name="Google Shape;299;p39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09340" cy="308263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cxnSp>
        <p:nvCxnSpPr>
          <p:cNvPr id="310" name="Google Shape;310;p40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11" name="Google Shape;311;p40"/>
          <p:cNvSpPr/>
          <p:nvPr/>
        </p:nvSpPr>
        <p:spPr>
          <a:xfrm>
            <a:off x="271425" y="1684500"/>
            <a:ext cx="123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4" y="1694303"/>
            <a:ext cx="5691822" cy="306011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 </a:t>
            </a:r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cxnSp>
        <p:nvCxnSpPr>
          <p:cNvPr id="322" name="Google Shape;322;p41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3" name="Google Shape;323;p41"/>
          <p:cNvSpPr/>
          <p:nvPr/>
        </p:nvSpPr>
        <p:spPr>
          <a:xfrm>
            <a:off x="203575" y="1684500"/>
            <a:ext cx="130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24" name="Google Shape;32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0895" y="1697188"/>
            <a:ext cx="5692311" cy="30572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Resultado do Supersampling </a:t>
            </a:r>
            <a:endParaRPr/>
          </a:p>
        </p:txBody>
      </p:sp>
      <p:sp>
        <p:nvSpPr>
          <p:cNvPr id="332" name="Google Shape;332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Valores a serem emitidos por pixel no display.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9100" y="1691058"/>
            <a:ext cx="5704108" cy="3075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Uma amostra por pixel</a:t>
            </a:r>
            <a:endParaRPr/>
          </a:p>
        </p:txBody>
      </p:sp>
      <p:sp>
        <p:nvSpPr>
          <p:cNvPr id="341" name="Google Shape;34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pic>
        <p:nvPicPr>
          <p:cNvPr id="342" name="Google Shape;34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4x4 supersampling + downsampling 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199"/>
            <a:ext cx="7557571" cy="3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75D9-7AD0-56A3-B5BB-B0ED545C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BB927-B296-D1A2-CCAA-98279EA3F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tem uma maior suavização dos cantos das imagens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7CF75-FD99-62BF-70F3-AC3B8ABD08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28</a:t>
            </a:fld>
            <a:endParaRPr lang="en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ADA739-08EC-552D-1A80-F5B5F70B7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" y="1298525"/>
            <a:ext cx="5504688" cy="41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10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56" name="Google Shape;356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Podemos aproximar cálculo do valor do pixel amostrando vários locais dentro dele e calculando a média de seus valores.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6386" y="1685049"/>
            <a:ext cx="3483805" cy="365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Coletamos as seguintes amostras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478" y="578855"/>
            <a:ext cx="5125043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O local de fazer as amostras pode mudar, por exemplo: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Amostragem Regular</a:t>
            </a: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pic>
        <p:nvPicPr>
          <p:cNvPr id="366" name="Google Shape;36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9" y="1605749"/>
            <a:ext cx="7160822" cy="3804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72" name="Google Shape;37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2x2 Supersampling: amonstragem para pixel (i,j)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pic>
        <p:nvPicPr>
          <p:cNvPr id="374" name="Google Shape;37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193" y="1607698"/>
            <a:ext cx="6930189" cy="363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Off-Grid Sampling</a:t>
            </a:r>
            <a:endParaRPr b="1"/>
          </a:p>
        </p:txBody>
      </p:sp>
      <p:sp>
        <p:nvSpPr>
          <p:cNvPr id="381" name="Google Shape;38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16" y="1324143"/>
            <a:ext cx="7531768" cy="401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Random Sampling</a:t>
            </a:r>
            <a:endParaRPr b="1"/>
          </a:p>
        </p:txBody>
      </p:sp>
      <p:sp>
        <p:nvSpPr>
          <p:cNvPr id="389" name="Google Shape;38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326" y="1419726"/>
            <a:ext cx="7469278" cy="391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Amostras "fora" do pixel</a:t>
            </a:r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1" y="1244772"/>
            <a:ext cx="7507707" cy="397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404" name="Google Shape;404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Peso de Amostras Não-Uniforme</a:t>
            </a:r>
            <a:endParaRPr/>
          </a:p>
        </p:txBody>
      </p:sp>
      <p:sp>
        <p:nvSpPr>
          <p:cNvPr id="405" name="Google Shape;40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384" y="1302486"/>
            <a:ext cx="7465965" cy="388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14C6-728C-F32B-F108-D0C1C6DF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Supersampling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E6624-DEA3-A692-3D28-87A880D7D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50" y="5303520"/>
            <a:ext cx="8028726" cy="411409"/>
          </a:xfrm>
        </p:spPr>
        <p:txBody>
          <a:bodyPr>
            <a:normAutofit/>
          </a:bodyPr>
          <a:lstStyle/>
          <a:p>
            <a:pPr algn="r"/>
            <a:r>
              <a:rPr lang="pt-BR" sz="1100" dirty="0"/>
              <a:t>Real-Time </a:t>
            </a:r>
            <a:r>
              <a:rPr lang="pt-BR" sz="1100" dirty="0" err="1"/>
              <a:t>Rendering</a:t>
            </a:r>
            <a:r>
              <a:rPr lang="pt-BR" sz="1100" dirty="0"/>
              <a:t>, 3rd </a:t>
            </a:r>
            <a:r>
              <a:rPr lang="pt-BR" sz="1100" dirty="0" err="1"/>
              <a:t>Edition</a:t>
            </a:r>
            <a:r>
              <a:rPr lang="pt-BR" sz="1100" dirty="0"/>
              <a:t>, A </a:t>
            </a:r>
            <a:r>
              <a:rPr lang="pt-BR" sz="1100" dirty="0" err="1"/>
              <a:t>K</a:t>
            </a:r>
            <a:r>
              <a:rPr lang="pt-BR" sz="1100" dirty="0"/>
              <a:t> Peters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74AE7-4570-01C3-87A8-7A9777417F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36</a:t>
            </a:fld>
            <a:endParaRPr lang="en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12AF28-5189-31B1-C915-E93438597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784" y="475488"/>
            <a:ext cx="3445728" cy="462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925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63D8-B3FD-BD07-2568-BB84ECC9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SSAA (</a:t>
            </a:r>
            <a:r>
              <a:rPr lang="pt-BR" dirty="0" err="1"/>
              <a:t>Super-Sampling</a:t>
            </a:r>
            <a:r>
              <a:rPr lang="pt-BR" dirty="0"/>
              <a:t> </a:t>
            </a:r>
            <a:r>
              <a:rPr lang="pt-BR" dirty="0" err="1"/>
              <a:t>Anti-Aliasing</a:t>
            </a:r>
            <a:r>
              <a:rPr lang="pt-BR" dirty="0"/>
              <a:t>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975CC-918A-23BC-ADB2-27080F713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50" y="5255742"/>
            <a:ext cx="7696962" cy="304200"/>
          </a:xfrm>
        </p:spPr>
        <p:txBody>
          <a:bodyPr>
            <a:normAutofit/>
          </a:bodyPr>
          <a:lstStyle/>
          <a:p>
            <a:pPr algn="r"/>
            <a:r>
              <a:rPr lang="pt-BR" sz="900" dirty="0"/>
              <a:t>https://</a:t>
            </a:r>
            <a:r>
              <a:rPr lang="pt-BR" sz="900" dirty="0" err="1"/>
              <a:t>www.displayninja.com</a:t>
            </a:r>
            <a:r>
              <a:rPr lang="pt-BR" sz="900" dirty="0"/>
              <a:t>/</a:t>
            </a:r>
            <a:r>
              <a:rPr lang="pt-BR" sz="900" dirty="0" err="1"/>
              <a:t>best-anti-aliasing-mode</a:t>
            </a:r>
            <a:r>
              <a:rPr lang="pt-BR" sz="90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FD2D1-4BB3-7045-7FA2-F6A35AA61F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37</a:t>
            </a:fld>
            <a:endParaRPr lang="en-BR"/>
          </a:p>
        </p:txBody>
      </p:sp>
      <p:pic>
        <p:nvPicPr>
          <p:cNvPr id="2050" name="Picture 2" descr="which anti aliasing to use">
            <a:extLst>
              <a:ext uri="{FF2B5EF4-FFF2-40B4-BE49-F238E27FC236}">
                <a16:creationId xmlns:a16="http://schemas.microsoft.com/office/drawing/2014/main" id="{AD3145EE-5DD7-1391-95B4-EEF2E4D0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34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629717"/>
            <a:ext cx="81153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85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Existem outras técnicas?</a:t>
            </a:r>
            <a:endParaRPr/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1"/>
          </p:nvPr>
        </p:nvSpPr>
        <p:spPr>
          <a:xfrm>
            <a:off x="292550" y="1517554"/>
            <a:ext cx="8428200" cy="304389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SSAA (Super Sampling Anti-Aliasing) *</a:t>
            </a:r>
            <a:endParaRPr dirty="0"/>
          </a:p>
          <a:p>
            <a:pPr lvl="1">
              <a:spcBef>
                <a:spcPts val="0"/>
              </a:spcBef>
              <a:buChar char="●"/>
            </a:pPr>
            <a:r>
              <a:rPr lang="en-BR" dirty="0"/>
              <a:t>FSAA (Full Scene/Screen/Sample Anti-Aliasing)</a:t>
            </a:r>
          </a:p>
          <a:p>
            <a:pPr marL="558800" lvl="1" indent="0">
              <a:spcBef>
                <a:spcPts val="0"/>
              </a:spcBef>
              <a:buNone/>
            </a:pP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MSAA (MultiSample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FXAA (Fast Approximate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TAA (Temporal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TXAA (Temporal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MLAA (Morphological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SMAA (Sub-pixel Morphological Anti-Aliasing)</a:t>
            </a:r>
            <a:endParaRPr dirty="0"/>
          </a:p>
        </p:txBody>
      </p:sp>
      <p:sp>
        <p:nvSpPr>
          <p:cNvPr id="414" name="Google Shape;41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  <p:sp>
        <p:nvSpPr>
          <p:cNvPr id="415" name="Google Shape;415;p52"/>
          <p:cNvSpPr txBox="1"/>
          <p:nvPr/>
        </p:nvSpPr>
        <p:spPr>
          <a:xfrm>
            <a:off x="761525" y="4561450"/>
            <a:ext cx="723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>
                <a:solidFill>
                  <a:schemeClr val="dk1"/>
                </a:solidFill>
              </a:rPr>
              <a:t>Isso é uma sopa de letras e alguns são especializações de outros.</a:t>
            </a:r>
            <a:endParaRPr sz="1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>
                <a:solidFill>
                  <a:schemeClr val="dk1"/>
                </a:solidFill>
              </a:rPr>
              <a:t>Veremos mais sobre isso nas próximas aulas.</a:t>
            </a:r>
            <a:endParaRPr sz="1900"/>
          </a:p>
        </p:txBody>
      </p:sp>
      <p:sp>
        <p:nvSpPr>
          <p:cNvPr id="416" name="Google Shape;416;p52"/>
          <p:cNvSpPr txBox="1"/>
          <p:nvPr/>
        </p:nvSpPr>
        <p:spPr>
          <a:xfrm>
            <a:off x="474900" y="824850"/>
            <a:ext cx="1146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3300" b="1">
                <a:solidFill>
                  <a:schemeClr val="dk1"/>
                </a:solidFill>
              </a:rPr>
              <a:t>SIM</a:t>
            </a:r>
            <a:endParaRPr sz="35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2EC-7E11-A0BB-EA8C-B1A8711A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ver: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012A-6F65-2BFE-B7A7-D2A30AA1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00" cy="612743"/>
          </a:xfrm>
        </p:spPr>
        <p:txBody>
          <a:bodyPr/>
          <a:lstStyle/>
          <a:p>
            <a:r>
              <a:rPr lang="pt-BR" dirty="0"/>
              <a:t>Rode novamente os exemplos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BCB48-3CAA-D727-C272-CBBC35204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39</a:t>
            </a:fld>
            <a:endParaRPr lang="en-BR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74BADEE-DF99-F1D5-5D17-363DAFAC79AB}"/>
              </a:ext>
            </a:extLst>
          </p:cNvPr>
          <p:cNvSpPr/>
          <p:nvPr/>
        </p:nvSpPr>
        <p:spPr>
          <a:xfrm>
            <a:off x="4343386" y="3170476"/>
            <a:ext cx="457226" cy="4053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439722-33A1-A468-DD2C-16275E11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715" y="1689289"/>
            <a:ext cx="3860564" cy="3367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FE7FDC-3050-53A1-CFCE-A051FF52D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21" y="1689289"/>
            <a:ext cx="3860564" cy="33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05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 display exibirá a seguinte imagem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  <p:graphicFrame>
        <p:nvGraphicFramePr>
          <p:cNvPr id="100" name="Google Shape;100;p17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2EC-7E11-A0BB-EA8C-B1A8711A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012A-6F65-2BFE-B7A7-D2A30AA1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00" cy="612743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Não tente fazer a amostra na hora de desenhar os triângulos.</a:t>
            </a:r>
          </a:p>
          <a:p>
            <a:r>
              <a:rPr lang="pt-BR" dirty="0"/>
              <a:t>Crie um novo </a:t>
            </a:r>
            <a:r>
              <a:rPr lang="pt-BR" dirty="0" err="1"/>
              <a:t>Framebuffer</a:t>
            </a:r>
            <a:r>
              <a:rPr lang="pt-BR" dirty="0"/>
              <a:t> maior, depois faça o </a:t>
            </a:r>
            <a:r>
              <a:rPr lang="pt-BR" dirty="0" err="1"/>
              <a:t>downsampling</a:t>
            </a:r>
            <a:r>
              <a:rPr lang="pt-B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BCB48-3CAA-D727-C272-CBBC35204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40</a:t>
            </a:fld>
            <a:endParaRPr lang="en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0177C6-5DBC-5277-ED5A-BE41914C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80" y="1954933"/>
            <a:ext cx="3737584" cy="3260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6BF29F-EFC7-A03E-F1CE-12834BC907BC}"/>
              </a:ext>
            </a:extLst>
          </p:cNvPr>
          <p:cNvSpPr txBox="1"/>
          <p:nvPr/>
        </p:nvSpPr>
        <p:spPr>
          <a:xfrm>
            <a:off x="1784022" y="1824387"/>
            <a:ext cx="559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Problema típico de fazer as amostras no desenho e não no buffer!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E40C6-75C4-A428-57DD-15ED3282FFE3}"/>
              </a:ext>
            </a:extLst>
          </p:cNvPr>
          <p:cNvSpPr txBox="1"/>
          <p:nvPr/>
        </p:nvSpPr>
        <p:spPr>
          <a:xfrm>
            <a:off x="1773417" y="5106229"/>
            <a:ext cx="559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Quando não fica pior!</a:t>
            </a:r>
          </a:p>
        </p:txBody>
      </p:sp>
    </p:spTree>
    <p:extLst>
      <p:ext uri="{BB962C8B-B14F-4D97-AF65-F5344CB8AC3E}">
        <p14:creationId xmlns:p14="http://schemas.microsoft.com/office/powerpoint/2010/main" val="2662824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Visibilidade</a:t>
            </a:r>
            <a:endParaRPr/>
          </a:p>
        </p:txBody>
      </p:sp>
      <p:sp>
        <p:nvSpPr>
          <p:cNvPr id="626" name="Google Shape;626;p6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Primeiro. Como saber quais pixels pintar se houver muitos polígonos. </a:t>
            </a:r>
            <a:endParaRPr dirty="0"/>
          </a:p>
        </p:txBody>
      </p:sp>
      <p:sp>
        <p:nvSpPr>
          <p:cNvPr id="627" name="Google Shape;62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grpSp>
        <p:nvGrpSpPr>
          <p:cNvPr id="628" name="Google Shape;628;p62"/>
          <p:cNvGrpSpPr/>
          <p:nvPr/>
        </p:nvGrpSpPr>
        <p:grpSpPr>
          <a:xfrm>
            <a:off x="599100" y="2073175"/>
            <a:ext cx="2892975" cy="2877600"/>
            <a:chOff x="599100" y="2073175"/>
            <a:chExt cx="2892975" cy="2877600"/>
          </a:xfrm>
        </p:grpSpPr>
        <p:cxnSp>
          <p:nvCxnSpPr>
            <p:cNvPr id="629" name="Google Shape;629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0" name="Google Shape;630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1" name="Google Shape;631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name="adj" fmla="val 7052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62"/>
          <p:cNvGrpSpPr/>
          <p:nvPr/>
        </p:nvGrpSpPr>
        <p:grpSpPr>
          <a:xfrm>
            <a:off x="4811125" y="2227050"/>
            <a:ext cx="2892975" cy="2877600"/>
            <a:chOff x="599100" y="2073175"/>
            <a:chExt cx="2892975" cy="2877600"/>
          </a:xfrm>
        </p:grpSpPr>
        <p:cxnSp>
          <p:nvCxnSpPr>
            <p:cNvPr id="635" name="Google Shape;635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6" name="Google Shape;636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7" name="Google Shape;637;p62"/>
          <p:cNvSpPr/>
          <p:nvPr/>
        </p:nvSpPr>
        <p:spPr>
          <a:xfrm rot="-2991013">
            <a:off x="5055573" y="2870775"/>
            <a:ext cx="1387433" cy="969513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2"/>
          <p:cNvSpPr/>
          <p:nvPr/>
        </p:nvSpPr>
        <p:spPr>
          <a:xfrm rot="-9785586">
            <a:off x="5621091" y="2716875"/>
            <a:ext cx="1387468" cy="969518"/>
          </a:xfrm>
          <a:prstGeom prst="triangle">
            <a:avLst>
              <a:gd name="adj" fmla="val 1740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2"/>
          <p:cNvSpPr/>
          <p:nvPr/>
        </p:nvSpPr>
        <p:spPr>
          <a:xfrm rot="-2240038">
            <a:off x="5567846" y="3069052"/>
            <a:ext cx="1518650" cy="1013073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0" name="Google Shape;640;p62"/>
          <p:cNvPicPr preferRelativeResize="0"/>
          <p:nvPr/>
        </p:nvPicPr>
        <p:blipFill rotWithShape="1">
          <a:blip r:embed="rId3">
            <a:alphaModFix/>
          </a:blip>
          <a:srcRect t="44918"/>
          <a:stretch/>
        </p:blipFill>
        <p:spPr>
          <a:xfrm>
            <a:off x="1298050" y="3498500"/>
            <a:ext cx="1839300" cy="10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2"/>
          <p:cNvSpPr/>
          <p:nvPr/>
        </p:nvSpPr>
        <p:spPr>
          <a:xfrm rot="10800000" flipH="1">
            <a:off x="1277475" y="3473900"/>
            <a:ext cx="1916100" cy="1037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name="adj" fmla="val 70522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16200038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5624A-7305-84D2-F833-15614D8B1CC2}"/>
              </a:ext>
            </a:extLst>
          </p:cNvPr>
          <p:cNvSpPr txBox="1"/>
          <p:nvPr/>
        </p:nvSpPr>
        <p:spPr>
          <a:xfrm>
            <a:off x="4385010" y="1677835"/>
            <a:ext cx="4586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dirty="0"/>
              <a:t>E se eles estiverem se intersectando?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50" name="Google Shape;650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Inspirado em como pintores pintam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Pinte de trás para a frente, sobrescrevendo o framebuffer</a:t>
            </a:r>
            <a:endParaRPr/>
          </a:p>
        </p:txBody>
      </p:sp>
      <p:sp>
        <p:nvSpPr>
          <p:cNvPr id="651" name="Google Shape;651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652" name="Google Shape;652;p63"/>
          <p:cNvSpPr/>
          <p:nvPr/>
        </p:nvSpPr>
        <p:spPr>
          <a:xfrm>
            <a:off x="2479966" y="5412063"/>
            <a:ext cx="590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http://cs.wellesley.edu/~cs307/lectures/19new.html</a:t>
            </a:r>
            <a:endParaRPr/>
          </a:p>
        </p:txBody>
      </p:sp>
      <p:pic>
        <p:nvPicPr>
          <p:cNvPr id="653" name="Google Shape;65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2664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56332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EECE-9346-D9AE-2CB6-42308B0B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PS1: </a:t>
            </a:r>
            <a:r>
              <a:rPr lang="pt-BR" dirty="0" err="1"/>
              <a:t>Depth</a:t>
            </a:r>
            <a:r>
              <a:rPr lang="pt-BR" dirty="0"/>
              <a:t> </a:t>
            </a:r>
            <a:r>
              <a:rPr lang="pt-BR" dirty="0" err="1"/>
              <a:t>Ordering</a:t>
            </a:r>
            <a:r>
              <a:rPr lang="pt-BR" dirty="0"/>
              <a:t> </a:t>
            </a:r>
            <a:r>
              <a:rPr lang="pt-BR" dirty="0" err="1"/>
              <a:t>Table</a:t>
            </a:r>
            <a:r>
              <a:rPr lang="pt-BR" dirty="0"/>
              <a:t> (OT)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DFE6C-8E1F-0352-CBDB-978C6C92F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43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74603-F800-069C-DC17-3E7EAB1A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742005"/>
            <a:ext cx="7772400" cy="4556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B5D54-3F20-AC99-4139-34854C152ECF}"/>
              </a:ext>
            </a:extLst>
          </p:cNvPr>
          <p:cNvSpPr txBox="1"/>
          <p:nvPr/>
        </p:nvSpPr>
        <p:spPr>
          <a:xfrm>
            <a:off x="1643634" y="5357377"/>
            <a:ext cx="6649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hlinkClick r:id="rId3"/>
              </a:rPr>
              <a:t>https://psx-spx.consoledev.net/graphicsprocessingunitgpu/#gpu-depth-ordering</a:t>
            </a:r>
            <a:r>
              <a:rPr lang="pt-B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245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64" name="Google Shape;664;p64"/>
          <p:cNvSpPr txBox="1">
            <a:spLocks noGrp="1"/>
          </p:cNvSpPr>
          <p:nvPr>
            <p:ph type="body" idx="1"/>
          </p:nvPr>
        </p:nvSpPr>
        <p:spPr>
          <a:xfrm>
            <a:off x="263225" y="838975"/>
            <a:ext cx="8822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Requer uma ordenação em profundidade O(n log n) para n triângulos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Porém, podem ocorrer situações de ordem não resolvíveis</a:t>
            </a:r>
            <a:endParaRPr/>
          </a:p>
        </p:txBody>
      </p:sp>
      <p:sp>
        <p:nvSpPr>
          <p:cNvPr id="665" name="Google Shape;665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666" name="Google Shape;6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9947" y="1785867"/>
            <a:ext cx="3284105" cy="334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Z-Buffer</a:t>
            </a:r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558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Este é o algoritmo de remoção de superfície</a:t>
            </a:r>
            <a:br>
              <a:rPr lang="pt-BR" sz="2400"/>
            </a:br>
            <a:r>
              <a:rPr lang="pt-BR" sz="2400"/>
              <a:t>oculta usado atualmente em sistema gráficos.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Princípio: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Armazene o valor da profundidade (coordenada z) para cada posição de amostrada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Necessário mais uma região de memória para os valores de profundidade</a:t>
            </a:r>
            <a:endParaRPr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O framebuffer armazena valores de cores RGB</a:t>
            </a:r>
            <a:endParaRPr sz="1900"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O depth buffer (z-buffer) armazena profundidade (16 a 32 bits)</a:t>
            </a:r>
            <a:endParaRPr sz="1900"/>
          </a:p>
        </p:txBody>
      </p:sp>
      <p:sp>
        <p:nvSpPr>
          <p:cNvPr id="674" name="Google Shape;674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675" name="Google Shape;67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775" y="379856"/>
            <a:ext cx="1268353" cy="1838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Z-Buffer</a:t>
            </a:r>
            <a:endParaRPr/>
          </a:p>
        </p:txBody>
      </p:sp>
      <p:sp>
        <p:nvSpPr>
          <p:cNvPr id="681" name="Google Shape;681;p66"/>
          <p:cNvSpPr txBox="1">
            <a:spLocks noGrp="1"/>
          </p:cNvSpPr>
          <p:nvPr>
            <p:ph type="body" idx="1"/>
          </p:nvPr>
        </p:nvSpPr>
        <p:spPr>
          <a:xfrm>
            <a:off x="720436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Buffer de Cores</a:t>
            </a:r>
            <a:endParaRPr/>
          </a:p>
        </p:txBody>
      </p:sp>
      <p:sp>
        <p:nvSpPr>
          <p:cNvPr id="682" name="Google Shape;682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683" name="Google Shape;683;p66" descr="page13image69429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36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6" descr="page13image69439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607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6"/>
          <p:cNvSpPr txBox="1"/>
          <p:nvPr/>
        </p:nvSpPr>
        <p:spPr>
          <a:xfrm>
            <a:off x="4769607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 Buffer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5752701" y="5373125"/>
            <a:ext cx="271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Dominic Alves, flickr.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Inicialize o buffer com valores no infinito.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Durante a rasterização: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694" name="Google Shape;694;p67"/>
          <p:cNvSpPr txBox="1"/>
          <p:nvPr/>
        </p:nvSpPr>
        <p:spPr>
          <a:xfrm>
            <a:off x="559650" y="2140550"/>
            <a:ext cx="8024700" cy="23236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rgb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atualize a cor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pic>
        <p:nvPicPr>
          <p:cNvPr id="700" name="Google Shape;700;p68" descr="page15image6938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121" y="838985"/>
            <a:ext cx="7401085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aphicFrame>
        <p:nvGraphicFramePr>
          <p:cNvPr id="701" name="Google Shape;701;p68"/>
          <p:cNvGraphicFramePr/>
          <p:nvPr/>
        </p:nvGraphicFramePr>
        <p:xfrm>
          <a:off x="904125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02" name="Google Shape;702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graphicFrame>
        <p:nvGraphicFramePr>
          <p:cNvPr id="703" name="Google Shape;703;p68"/>
          <p:cNvGraphicFramePr/>
          <p:nvPr/>
        </p:nvGraphicFramePr>
        <p:xfrm>
          <a:off x="3649950" y="8389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4" name="Google Shape;704;p68"/>
          <p:cNvGraphicFramePr/>
          <p:nvPr/>
        </p:nvGraphicFramePr>
        <p:xfrm>
          <a:off x="6172450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5" name="Google Shape;705;p68"/>
          <p:cNvGraphicFramePr/>
          <p:nvPr/>
        </p:nvGraphicFramePr>
        <p:xfrm>
          <a:off x="904125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6" name="Google Shape;706;p68"/>
          <p:cNvGraphicFramePr/>
          <p:nvPr/>
        </p:nvGraphicFramePr>
        <p:xfrm>
          <a:off x="3649950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7" name="Google Shape;707;p68"/>
          <p:cNvGraphicFramePr/>
          <p:nvPr/>
        </p:nvGraphicFramePr>
        <p:xfrm>
          <a:off x="6172450" y="314055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Complexidade do Z-Buffer</a:t>
            </a:r>
            <a:endParaRPr/>
          </a:p>
        </p:txBody>
      </p:sp>
      <p:sp>
        <p:nvSpPr>
          <p:cNvPr id="713" name="Google Shape;713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Complexidade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O(n) para n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Algoritmo de visibilidade mais usado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Implementado em hardware para todas as GPUs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Usado por OpenGL, Vulkan, Direct3D, ...</a:t>
            </a:r>
            <a:endParaRPr/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Mas nosso triângulo "contínuo" seria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C969-6D19-41E2-53D6-0A9770DB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B77A6-A7A7-E72C-7D41-18ABB86A1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Quando fazer o teste de profundidade?</a:t>
            </a:r>
          </a:p>
          <a:p>
            <a:r>
              <a:rPr lang="pt-BR" dirty="0"/>
              <a:t>Antes ou depois de verificar a cor do vértice?</a:t>
            </a:r>
          </a:p>
          <a:p>
            <a:r>
              <a:rPr lang="pt-BR" b="1" dirty="0"/>
              <a:t>Antes (mas nem sempre é possível)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D5477-4E35-0DBD-FB96-0F9DD8E64A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50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6D8EC-3366-1845-1D30-26BE4049B0D5}"/>
              </a:ext>
            </a:extLst>
          </p:cNvPr>
          <p:cNvSpPr txBox="1"/>
          <p:nvPr/>
        </p:nvSpPr>
        <p:spPr>
          <a:xfrm>
            <a:off x="474899" y="2774585"/>
            <a:ext cx="48336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A maioria das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GPUs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oferece suporte ao Early </a:t>
            </a:r>
            <a:r>
              <a:rPr lang="pt-BR" sz="1800" dirty="0" err="1">
                <a:solidFill>
                  <a:srgbClr val="444444"/>
                </a:solidFill>
                <a:latin typeface="Gudea"/>
              </a:rPr>
              <a:t>D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epth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dirty="0">
                <a:solidFill>
                  <a:srgbClr val="444444"/>
                </a:solidFill>
                <a:latin typeface="Gudea"/>
              </a:rPr>
              <a:t>T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est, esse teste permite executar o teste de profundidade antes da execução do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fragment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shader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. Sempre que estiver claro que um fragmento não será visível (está atrás de outros objetos), podemos descartar o fragmento prematuramente.</a:t>
            </a:r>
            <a:br>
              <a:rPr lang="pt-BR" sz="1800" dirty="0"/>
            </a:br>
            <a:endParaRPr lang="pt-BR" sz="1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5E572A-EEC4-8F37-1A59-9D2E8CDFC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15" y="2280729"/>
            <a:ext cx="3498086" cy="305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2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8EA076-A171-8CF2-C78E-71EA4C1D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Identificando a posição do </a:t>
            </a:r>
            <a:r>
              <a:rPr lang="pt-BR" dirty="0" err="1"/>
              <a:t>Z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5324DB-6D1A-8DFE-145E-822F49CE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Temos de identificar o valor do </a:t>
            </a:r>
            <a:r>
              <a:rPr lang="pt-BR" dirty="0" err="1"/>
              <a:t>Z</a:t>
            </a:r>
            <a:r>
              <a:rPr lang="pt-BR" dirty="0"/>
              <a:t> para cada pixel usando as fórmulas já estudadas.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pic>
        <p:nvPicPr>
          <p:cNvPr id="4" name="Google Shape;82;p12">
            <a:extLst>
              <a:ext uri="{FF2B5EF4-FFF2-40B4-BE49-F238E27FC236}">
                <a16:creationId xmlns:a16="http://schemas.microsoft.com/office/drawing/2014/main" id="{88DC6CE1-266D-38DD-0C11-696AC1257A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172" y="1630705"/>
            <a:ext cx="4460941" cy="276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25;p33" descr="{&quot;font&quot;:{&quot;color&quot;:&quot;#000000&quot;,&quot;family&quot;:&quot;Arial&quot;,&quot;size&quot;:12},&quot;type&quot;:&quot;$$&quot;,&quot;code&quot;:&quot;$$Z=\\frac{1}{\\alpha\\frac{1}{Z_{0}}+\\beta\\frac{1}{Z_{1}}+\\gamma\\frac{1}{Z_{2}}}$$&quot;,&quot;backgroundColorModified&quot;:null,&quot;backgroundColor&quot;:&quot;#FFFFFF&quot;,&quot;aid&quot;:null,&quot;id&quot;:&quot;2&quot;,&quot;ts&quot;:1631907053691,&quot;cs&quot;:&quot;ekxqzyKm6k/I1kL/YwQfBA==&quot;,&quot;size&quot;:{&quot;width&quot;:190.5,&quot;height&quot;:49.333333333333336}}">
            <a:extLst>
              <a:ext uri="{FF2B5EF4-FFF2-40B4-BE49-F238E27FC236}">
                <a16:creationId xmlns:a16="http://schemas.microsoft.com/office/drawing/2014/main" id="{554AED03-4D97-0D0B-3B8A-3B0D114413E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68" y="4150718"/>
            <a:ext cx="3287691" cy="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77E861-85F6-BF3C-6984-735C13175A34}"/>
              </a:ext>
            </a:extLst>
          </p:cNvPr>
          <p:cNvSpPr/>
          <p:nvPr/>
        </p:nvSpPr>
        <p:spPr>
          <a:xfrm>
            <a:off x="390548" y="4063793"/>
            <a:ext cx="3544186" cy="1077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82B1CAE-69AA-A2A6-AF94-5EEDC2E4331E}"/>
              </a:ext>
            </a:extLst>
          </p:cNvPr>
          <p:cNvCxnSpPr>
            <a:stCxn id="3" idx="3"/>
          </p:cNvCxnSpPr>
          <p:nvPr/>
        </p:nvCxnSpPr>
        <p:spPr>
          <a:xfrm flipV="1">
            <a:off x="3934734" y="3318235"/>
            <a:ext cx="1278289" cy="1284275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8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Precisão do </a:t>
            </a:r>
            <a:r>
              <a:rPr lang="pt-BR" dirty="0" err="1"/>
              <a:t>Z</a:t>
            </a:r>
            <a:r>
              <a:rPr lang="pt-BR" dirty="0"/>
              <a:t>-Buffer</a:t>
            </a:r>
            <a:endParaRPr dirty="0"/>
          </a:p>
        </p:txBody>
      </p:sp>
      <p:sp>
        <p:nvSpPr>
          <p:cNvPr id="635" name="Google Shape;635;p68"/>
          <p:cNvSpPr txBox="1">
            <a:spLocks noGrp="1"/>
          </p:cNvSpPr>
          <p:nvPr>
            <p:ph type="body" idx="1"/>
          </p:nvPr>
        </p:nvSpPr>
        <p:spPr>
          <a:xfrm>
            <a:off x="274320" y="838985"/>
            <a:ext cx="8668512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</a:t>
            </a:r>
            <a:r>
              <a:rPr lang="pt-BR" dirty="0" err="1"/>
              <a:t>Z</a:t>
            </a:r>
            <a:r>
              <a:rPr lang="pt-BR" dirty="0"/>
              <a:t>-Buffer tem uma maior precisão dos pontos próximos ao </a:t>
            </a:r>
            <a:r>
              <a:rPr lang="pt-BR" dirty="0" err="1"/>
              <a:t>Near</a:t>
            </a:r>
            <a:endParaRPr lang="pt-BR" dirty="0"/>
          </a:p>
        </p:txBody>
      </p:sp>
      <p:sp>
        <p:nvSpPr>
          <p:cNvPr id="636" name="Google Shape;636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3" name="Google Shape;276;p31">
            <a:extLst>
              <a:ext uri="{FF2B5EF4-FFF2-40B4-BE49-F238E27FC236}">
                <a16:creationId xmlns:a16="http://schemas.microsoft.com/office/drawing/2014/main" id="{5F0A04D9-B41D-7606-4638-90828604DC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967" y="1341385"/>
            <a:ext cx="4038873" cy="11106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5;p68">
            <a:extLst>
              <a:ext uri="{FF2B5EF4-FFF2-40B4-BE49-F238E27FC236}">
                <a16:creationId xmlns:a16="http://schemas.microsoft.com/office/drawing/2014/main" id="{66C74D5D-F580-1417-FC12-A6A49820A6D3}"/>
              </a:ext>
            </a:extLst>
          </p:cNvPr>
          <p:cNvSpPr txBox="1">
            <a:spLocks/>
          </p:cNvSpPr>
          <p:nvPr/>
        </p:nvSpPr>
        <p:spPr>
          <a:xfrm>
            <a:off x="5988913" y="1547340"/>
            <a:ext cx="1518311" cy="91361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dirty="0"/>
              <a:t>Exemplo: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Near</a:t>
            </a:r>
            <a:r>
              <a:rPr lang="pt-BR" sz="1400" dirty="0"/>
              <a:t> = 10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Far</a:t>
            </a:r>
            <a:r>
              <a:rPr lang="pt-BR" sz="1400" dirty="0"/>
              <a:t> = 1000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/>
              <p:nvPr/>
            </p:nvSpPr>
            <p:spPr>
              <a:xfrm>
                <a:off x="199777" y="2982822"/>
                <a:ext cx="2753075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-1 e </a:t>
                </a:r>
                <a:r>
                  <a:rPr lang="pt-BR" dirty="0" err="1"/>
                  <a:t>Z</a:t>
                </a:r>
                <a:r>
                  <a:rPr lang="pt-BR" dirty="0"/>
                  <a:t>-Buffer = 0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1 e </a:t>
                </a:r>
                <a:r>
                  <a:rPr lang="pt-BR" dirty="0" err="1"/>
                  <a:t>Z</a:t>
                </a:r>
                <a:r>
                  <a:rPr lang="pt-BR" dirty="0"/>
                  <a:t>-Buffer = 1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77" y="2982822"/>
                <a:ext cx="2753075" cy="2152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5A2DC9-48AE-2A4A-8DC2-5A002FD3C0C8}"/>
              </a:ext>
            </a:extLst>
          </p:cNvPr>
          <p:cNvSpPr txBox="1"/>
          <p:nvPr/>
        </p:nvSpPr>
        <p:spPr>
          <a:xfrm>
            <a:off x="395967" y="2460956"/>
            <a:ext cx="4585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Lembrando que o NDC vai de -1 a 1.</a:t>
            </a:r>
          </a:p>
          <a:p>
            <a:r>
              <a:rPr lang="pt-BR" sz="1400" dirty="0"/>
              <a:t>=&gt; Normalizando para 0 a 1 que é o espaço do </a:t>
            </a:r>
            <a:r>
              <a:rPr lang="pt-BR" sz="1400" dirty="0" err="1"/>
              <a:t>Z</a:t>
            </a:r>
            <a:r>
              <a:rPr lang="pt-BR" sz="1400" dirty="0"/>
              <a:t>-buffer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/>
              <p:nvPr/>
            </p:nvSpPr>
            <p:spPr>
              <a:xfrm>
                <a:off x="2952852" y="2982822"/>
                <a:ext cx="3036061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~0 e </a:t>
                </a:r>
                <a:r>
                  <a:rPr lang="pt-BR" dirty="0" err="1"/>
                  <a:t>Z</a:t>
                </a:r>
                <a:r>
                  <a:rPr lang="pt-BR" dirty="0"/>
                  <a:t>-Buffer = ~0.5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40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~0.5 e </a:t>
                </a:r>
                <a:r>
                  <a:rPr lang="pt-BR" dirty="0" err="1"/>
                  <a:t>Z</a:t>
                </a:r>
                <a:r>
                  <a:rPr lang="pt-BR" dirty="0"/>
                  <a:t>-Buffer = ~0.75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852" y="2982822"/>
                <a:ext cx="3036061" cy="2152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/>
              <p:nvPr/>
            </p:nvSpPr>
            <p:spPr>
              <a:xfrm>
                <a:off x="5975111" y="2982821"/>
                <a:ext cx="3089367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~0.8 e </a:t>
                </a:r>
                <a:r>
                  <a:rPr lang="pt-BR" dirty="0" err="1"/>
                  <a:t>Z</a:t>
                </a:r>
                <a:r>
                  <a:rPr lang="pt-BR" dirty="0"/>
                  <a:t>-Buffer = ~0.9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500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~0.98 e </a:t>
                </a:r>
                <a:r>
                  <a:rPr lang="pt-BR" dirty="0" err="1"/>
                  <a:t>Z</a:t>
                </a:r>
                <a:r>
                  <a:rPr lang="pt-BR" dirty="0"/>
                  <a:t>-Buffer = ~0.99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11" y="2982821"/>
                <a:ext cx="3089367" cy="2152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E05AB04-DC72-AEDD-8639-0797CEFCBE32}"/>
              </a:ext>
            </a:extLst>
          </p:cNvPr>
          <p:cNvSpPr/>
          <p:nvPr/>
        </p:nvSpPr>
        <p:spPr>
          <a:xfrm>
            <a:off x="1097279" y="1868448"/>
            <a:ext cx="3229623" cy="323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D8C1C8-F34D-CCC3-5BAE-C94F533D7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12137" y="5309145"/>
            <a:ext cx="7415092" cy="3263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DFDB2B-15DC-FFB7-0006-01A9EE5DCB8C}"/>
              </a:ext>
            </a:extLst>
          </p:cNvPr>
          <p:cNvSpPr txBox="1"/>
          <p:nvPr/>
        </p:nvSpPr>
        <p:spPr>
          <a:xfrm>
            <a:off x="551799" y="5267974"/>
            <a:ext cx="4586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log: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279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  <p:bldP spid="12" grpId="0"/>
      <p:bldP spid="13" grpId="0"/>
      <p:bldP spid="14" grpId="0" animBg="1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C322-8CD0-62C2-3A4A-E10B1B488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Z-fighting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98F68-4CBB-95F0-1F9A-DB2772F15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 clássico que ocorre quando não há como identificar claramente que superfície está a frente da outra.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1CB37-F801-6052-002E-64E5D7A36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53</a:t>
            </a:fld>
            <a:endParaRPr lang="en-BR"/>
          </a:p>
        </p:txBody>
      </p:sp>
      <p:pic>
        <p:nvPicPr>
          <p:cNvPr id="4098" name="Picture 2" descr="z-fighting – Computer Graphics">
            <a:extLst>
              <a:ext uri="{FF2B5EF4-FFF2-40B4-BE49-F238E27FC236}">
                <a16:creationId xmlns:a16="http://schemas.microsoft.com/office/drawing/2014/main" id="{8CF7A857-4A1B-67F2-CCC8-F6512DBF2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6"/>
          <a:stretch/>
        </p:blipFill>
        <p:spPr bwMode="auto">
          <a:xfrm>
            <a:off x="1507340" y="1756670"/>
            <a:ext cx="6194615" cy="365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863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54BB-1FD8-3814-C324-236C9A02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Transparência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84DC9-591F-C5D5-3A6A-0502C7B94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Objetos podem ter transparências, isso permite que vejamos, o que está atras do objeto em função de um valor de transparência.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3A489-7BB8-5285-5D18-5BA7C0EE2A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54</a:t>
            </a:fld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6DC45B0-6103-9A04-4207-BB74A92CB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48" y="2121568"/>
            <a:ext cx="6801104" cy="275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ABDDC-1FB8-5D68-49E2-0262A2EB4CD6}"/>
              </a:ext>
            </a:extLst>
          </p:cNvPr>
          <p:cNvSpPr txBox="1"/>
          <p:nvPr/>
        </p:nvSpPr>
        <p:spPr>
          <a:xfrm>
            <a:off x="1457969" y="5375802"/>
            <a:ext cx="69517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100" dirty="0">
                <a:hlinkClick r:id="rId3"/>
              </a:rPr>
              <a:t>https://www.computerlanguage.com/results.php?definition=alpha%20blending</a:t>
            </a:r>
            <a:r>
              <a:rPr lang="pt-B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93060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3D98-1428-3FBA-FC24-0EAB9AA7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Transparência no X3D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A20F3-AD8C-8539-A394-6482201E7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campo de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transparency (</a:t>
            </a:r>
            <a:r>
              <a:rPr lang="en-US" b="1" dirty="0" err="1"/>
              <a:t>transparência</a:t>
            </a:r>
            <a:r>
              <a:rPr lang="en-US" dirty="0"/>
              <a:t>) </a:t>
            </a:r>
            <a:r>
              <a:rPr lang="en-US" dirty="0" err="1"/>
              <a:t>especifica</a:t>
            </a:r>
            <a:r>
              <a:rPr lang="en-US" dirty="0"/>
              <a:t> o </a:t>
            </a:r>
            <a:r>
              <a:rPr lang="en-US" dirty="0" err="1"/>
              <a:t>quão</a:t>
            </a:r>
            <a:r>
              <a:rPr lang="en-US" dirty="0"/>
              <a:t> ”</a:t>
            </a:r>
            <a:r>
              <a:rPr lang="en-US" dirty="0" err="1"/>
              <a:t>translúcido</a:t>
            </a:r>
            <a:r>
              <a:rPr lang="en-US" dirty="0"/>
              <a:t>"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objeto</a:t>
            </a:r>
            <a:r>
              <a:rPr lang="en-US" dirty="0"/>
              <a:t>, com 1.0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e 0.0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opaco</a:t>
            </a:r>
            <a:r>
              <a:rPr lang="en-US" dirty="0"/>
              <a:t>.</a:t>
            </a:r>
          </a:p>
          <a:p>
            <a:endParaRPr lang="en-US" dirty="0"/>
          </a:p>
          <a:p>
            <a:br>
              <a:rPr lang="en-US" dirty="0"/>
            </a:b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CF201-6A31-7187-D8CA-7514B2F04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55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E3D1F-54FB-9E6E-DCB0-B8171AD54225}"/>
              </a:ext>
            </a:extLst>
          </p:cNvPr>
          <p:cNvSpPr txBox="1"/>
          <p:nvPr/>
        </p:nvSpPr>
        <p:spPr>
          <a:xfrm>
            <a:off x="390548" y="5325212"/>
            <a:ext cx="8003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https://www.web3d.org/documents/specifications/19775-1/V3.3/Part01/components/shape.html#Material</a:t>
            </a:r>
            <a:r>
              <a:rPr lang="en-US" sz="12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EF360-1231-B2BB-9DCD-18A023EC2C53}"/>
              </a:ext>
            </a:extLst>
          </p:cNvPr>
          <p:cNvSpPr txBox="1"/>
          <p:nvPr/>
        </p:nvSpPr>
        <p:spPr>
          <a:xfrm>
            <a:off x="1420198" y="2325920"/>
            <a:ext cx="597729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Material : X3DMaterialNode { 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SFFloat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ambientIntensity</a:t>
            </a:r>
            <a:r>
              <a:rPr lang="pt-BR" dirty="0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b="1" dirty="0"/>
              <a:t>  </a:t>
            </a:r>
            <a:r>
              <a:rPr lang="pt-BR" b="1" dirty="0" err="1"/>
              <a:t>SFColor</a:t>
            </a:r>
            <a:r>
              <a:rPr lang="pt-BR" b="1" dirty="0"/>
              <a:t>	[</a:t>
            </a:r>
            <a:r>
              <a:rPr lang="pt-BR" b="1" dirty="0" err="1"/>
              <a:t>in,out</a:t>
            </a:r>
            <a:r>
              <a:rPr lang="pt-BR" b="1" dirty="0"/>
              <a:t>] </a:t>
            </a:r>
            <a:r>
              <a:rPr lang="pt-BR" b="1" dirty="0" err="1"/>
              <a:t>diffuseColor</a:t>
            </a:r>
            <a:r>
              <a:rPr lang="pt-BR" b="1" dirty="0"/>
              <a:t>	0.8 0.8 0.8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emissiveColor</a:t>
            </a:r>
            <a:r>
              <a:rPr lang="pt-BR" dirty="0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SFNode</a:t>
            </a:r>
            <a:r>
              <a:rPr lang="pt-BR" dirty="0"/>
              <a:t> 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metadata</a:t>
            </a:r>
            <a:r>
              <a:rPr lang="pt-BR" dirty="0"/>
              <a:t>	NULL	[X3DMetadataObject]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SFFloat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shininess</a:t>
            </a:r>
            <a:r>
              <a:rPr lang="pt-BR" dirty="0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specularColor</a:t>
            </a:r>
            <a:r>
              <a:rPr lang="pt-BR" dirty="0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b="1" dirty="0"/>
              <a:t>  </a:t>
            </a:r>
            <a:r>
              <a:rPr lang="pt-BR" b="1" dirty="0" err="1"/>
              <a:t>SFFloat</a:t>
            </a:r>
            <a:r>
              <a:rPr lang="pt-BR" b="1" dirty="0"/>
              <a:t>	[</a:t>
            </a:r>
            <a:r>
              <a:rPr lang="pt-BR" b="1" dirty="0" err="1"/>
              <a:t>in,out</a:t>
            </a:r>
            <a:r>
              <a:rPr lang="pt-BR" b="1" dirty="0"/>
              <a:t>] </a:t>
            </a:r>
            <a:r>
              <a:rPr lang="pt-BR" b="1" dirty="0" err="1"/>
              <a:t>transparency</a:t>
            </a:r>
            <a:r>
              <a:rPr lang="pt-BR" b="1" dirty="0"/>
              <a:t>	0 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5392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da Transparência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56</a:t>
            </a:fld>
            <a:endParaRPr lang="en-BR"/>
          </a:p>
        </p:txBody>
      </p:sp>
      <p:sp>
        <p:nvSpPr>
          <p:cNvPr id="5" name="Google Shape;694;p67">
            <a:extLst>
              <a:ext uri="{FF2B5EF4-FFF2-40B4-BE49-F238E27FC236}">
                <a16:creationId xmlns:a16="http://schemas.microsoft.com/office/drawing/2014/main" id="{3D6B2EFB-B226-D06F-A3FC-75A21AC8093F}"/>
              </a:ext>
            </a:extLst>
          </p:cNvPr>
          <p:cNvSpPr txBox="1"/>
          <p:nvPr/>
        </p:nvSpPr>
        <p:spPr>
          <a:xfrm>
            <a:off x="559650" y="1787907"/>
            <a:ext cx="8024700" cy="29494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endParaRPr lang="pt-BR" sz="17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* transparência</a:t>
            </a:r>
          </a:p>
          <a:p>
            <a:pPr>
              <a:spcBef>
                <a:spcPts val="360"/>
              </a:spcBef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rbg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* (1 – transparência)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endParaRPr lang="pt-BR" sz="17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F8DC7B-D85D-D328-2A24-112E099DA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50" y="791628"/>
            <a:ext cx="8428200" cy="834367"/>
          </a:xfrm>
        </p:spPr>
        <p:txBody>
          <a:bodyPr/>
          <a:lstStyle/>
          <a:p>
            <a:r>
              <a:rPr lang="pt-BR" dirty="0"/>
              <a:t>Você vai precisar combinar a cor anterior com a cor do objeto.</a:t>
            </a:r>
          </a:p>
        </p:txBody>
      </p:sp>
    </p:spTree>
    <p:extLst>
      <p:ext uri="{BB962C8B-B14F-4D97-AF65-F5344CB8AC3E}">
        <p14:creationId xmlns:p14="http://schemas.microsoft.com/office/powerpoint/2010/main" val="3199939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3B0F-FA8A-0B3B-B030-078E29468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Estratégias para resolver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1F984-B6CF-1357-7631-9BFBDF88F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+mj-lt"/>
              <a:buAutoNum type="arabicPeriod"/>
            </a:pPr>
            <a:r>
              <a:rPr lang="pt-BR" dirty="0"/>
              <a:t>desenhe objetos opacos primeiro usando o </a:t>
            </a:r>
            <a:r>
              <a:rPr lang="pt-BR" dirty="0" err="1"/>
              <a:t>z</a:t>
            </a:r>
            <a:r>
              <a:rPr lang="pt-BR" dirty="0"/>
              <a:t>-buffer</a:t>
            </a:r>
          </a:p>
          <a:p>
            <a:pPr marL="685800" indent="-457200">
              <a:buFont typeface="+mj-lt"/>
              <a:buAutoNum type="arabicPeriod"/>
            </a:pPr>
            <a:r>
              <a:rPr lang="pt-BR" dirty="0"/>
              <a:t>desenhar objetos transparentes do mais distante para o mais próximo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53B61-EC25-A7C0-3104-2A240664A8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57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5A6DE-11FD-4867-0926-318C57B692DB}"/>
              </a:ext>
            </a:extLst>
          </p:cNvPr>
          <p:cNvSpPr txBox="1"/>
          <p:nvPr/>
        </p:nvSpPr>
        <p:spPr>
          <a:xfrm>
            <a:off x="1362456" y="2063531"/>
            <a:ext cx="5625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Não há necessidade de ordenar para a entrega do projeto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A175D-71D3-E983-75DB-414271BB8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263" y="2512753"/>
            <a:ext cx="3954018" cy="289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19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Renderizador</a:t>
            </a:r>
            <a:r>
              <a:rPr lang="pt-BR" dirty="0"/>
              <a:t> em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2B8FA-A560-BE33-C9D0-4A1453244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" y="838985"/>
            <a:ext cx="8769096" cy="4496100"/>
          </a:xfrm>
        </p:spPr>
        <p:txBody>
          <a:bodyPr>
            <a:normAutofit/>
          </a:bodyPr>
          <a:lstStyle/>
          <a:p>
            <a:r>
              <a:rPr lang="pt-BR" dirty="0"/>
              <a:t>No </a:t>
            </a:r>
            <a:r>
              <a:rPr lang="pt-BR" dirty="0" err="1"/>
              <a:t>Renderizador</a:t>
            </a:r>
            <a:r>
              <a:rPr lang="pt-BR" dirty="0"/>
              <a:t> você poderá criar um buffer para o </a:t>
            </a:r>
            <a:r>
              <a:rPr lang="pt-BR" dirty="0" err="1"/>
              <a:t>z</a:t>
            </a:r>
            <a:r>
              <a:rPr lang="pt-BR" dirty="0"/>
              <a:t>-buffer:</a:t>
            </a:r>
          </a:p>
          <a:p>
            <a:r>
              <a:rPr lang="pt-BR" dirty="0"/>
              <a:t>      </a:t>
            </a:r>
            <a:r>
              <a:rPr lang="pt-BR" sz="1800" b="1" dirty="0" err="1"/>
              <a:t>gpu.GPU.framebuffer_storage</a:t>
            </a:r>
            <a:r>
              <a:rPr lang="pt-BR" sz="1800" b="1" dirty="0"/>
              <a:t>(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self.framebuffers</a:t>
            </a:r>
            <a:r>
              <a:rPr lang="pt-BR" sz="1800" b="1" dirty="0"/>
              <a:t>["FRONT"],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gpu.GPU.DEPTH_ATTACHMENT</a:t>
            </a:r>
            <a:r>
              <a:rPr lang="pt-BR" sz="1800" b="1" dirty="0"/>
              <a:t>,</a:t>
            </a:r>
          </a:p>
          <a:p>
            <a:r>
              <a:rPr lang="pt-BR" sz="1800" b="1" dirty="0"/>
              <a:t>            gpu.GPU.DEPTH_COMPONENT32F,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self.width</a:t>
            </a:r>
            <a:r>
              <a:rPr lang="pt-BR" sz="1800" b="1" dirty="0"/>
              <a:t>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self.height</a:t>
            </a:r>
            <a:endParaRPr lang="pt-BR" sz="1800" b="1" dirty="0"/>
          </a:p>
          <a:p>
            <a:r>
              <a:rPr lang="pt-BR" sz="1800" b="1" dirty="0"/>
              <a:t>        )</a:t>
            </a:r>
          </a:p>
          <a:p>
            <a:endParaRPr lang="pt-BR" dirty="0"/>
          </a:p>
          <a:p>
            <a:r>
              <a:rPr lang="pt-BR" dirty="0"/>
              <a:t>E depois usar as seguintes instruções:</a:t>
            </a:r>
          </a:p>
          <a:p>
            <a:r>
              <a:rPr lang="pt-BR" sz="1800" b="1" dirty="0"/>
              <a:t>   </a:t>
            </a:r>
            <a:r>
              <a:rPr lang="pt-BR" sz="1800" b="1" dirty="0" err="1"/>
              <a:t>gpu.GPU.read_pixel</a:t>
            </a:r>
            <a:r>
              <a:rPr lang="pt-BR" sz="1800" b="1" dirty="0"/>
              <a:t>([</a:t>
            </a:r>
            <a:r>
              <a:rPr lang="pt-BR" sz="1800" b="1" dirty="0" err="1"/>
              <a:t>x</a:t>
            </a:r>
            <a:r>
              <a:rPr lang="pt-BR" sz="1800" b="1" dirty="0"/>
              <a:t>, </a:t>
            </a:r>
            <a:r>
              <a:rPr lang="pt-BR" sz="1800" b="1" dirty="0" err="1"/>
              <a:t>y</a:t>
            </a:r>
            <a:r>
              <a:rPr lang="pt-BR" sz="1800" b="1" dirty="0"/>
              <a:t>)], gpu.GPU.DEPTH_COMPONENT32F)</a:t>
            </a:r>
          </a:p>
          <a:p>
            <a:r>
              <a:rPr lang="pt-BR" sz="1800" b="1" dirty="0"/>
              <a:t>   </a:t>
            </a:r>
            <a:r>
              <a:rPr lang="pt-BR" sz="1800" b="1" dirty="0" err="1"/>
              <a:t>gpu.GPU.read_pixel</a:t>
            </a:r>
            <a:r>
              <a:rPr lang="pt-BR" sz="1800" b="1" dirty="0"/>
              <a:t>([</a:t>
            </a:r>
            <a:r>
              <a:rPr lang="pt-BR" sz="1800" b="1" dirty="0" err="1"/>
              <a:t>x</a:t>
            </a:r>
            <a:r>
              <a:rPr lang="pt-BR" sz="1800" b="1" dirty="0"/>
              <a:t>, </a:t>
            </a:r>
            <a:r>
              <a:rPr lang="pt-BR" sz="1800" b="1" dirty="0" err="1"/>
              <a:t>y</a:t>
            </a:r>
            <a:r>
              <a:rPr lang="pt-BR" sz="1800" b="1" dirty="0"/>
              <a:t>)], gpu.GPU.RGB8)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430290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Quarta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759" name="Google Shape;759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6357" y="858394"/>
            <a:ext cx="1987141" cy="1432684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4"/>
          <p:cNvSpPr/>
          <p:nvPr/>
        </p:nvSpPr>
        <p:spPr>
          <a:xfrm>
            <a:off x="4816352" y="2290783"/>
            <a:ext cx="198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cores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762" name="Google Shape;762;p74"/>
          <p:cNvSpPr/>
          <p:nvPr/>
        </p:nvSpPr>
        <p:spPr>
          <a:xfrm>
            <a:off x="1180802" y="2261938"/>
            <a:ext cx="2162700" cy="59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triangulos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(</a:t>
            </a:r>
            <a:r>
              <a:rPr lang="pt-BR" sz="1600" dirty="0" err="1">
                <a:solidFill>
                  <a:schemeClr val="dk1"/>
                </a:solidFill>
              </a:rPr>
              <a:t>anti-aliasing</a:t>
            </a:r>
            <a:r>
              <a:rPr lang="pt-BR" sz="1600" dirty="0">
                <a:solidFill>
                  <a:schemeClr val="dk1"/>
                </a:solidFill>
              </a:rPr>
              <a:t>)</a:t>
            </a:r>
            <a:endParaRPr sz="1200" dirty="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pic>
        <p:nvPicPr>
          <p:cNvPr id="764" name="Google Shape;76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5519" y="3062472"/>
            <a:ext cx="2276700" cy="141033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4"/>
          <p:cNvSpPr/>
          <p:nvPr/>
        </p:nvSpPr>
        <p:spPr>
          <a:xfrm>
            <a:off x="1925519" y="4472797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retangulos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2" name="Google Shape;765;p74">
            <a:extLst>
              <a:ext uri="{FF2B5EF4-FFF2-40B4-BE49-F238E27FC236}">
                <a16:creationId xmlns:a16="http://schemas.microsoft.com/office/drawing/2014/main" id="{4CF1A474-D0FE-7281-5B38-445BF96B21E7}"/>
              </a:ext>
            </a:extLst>
          </p:cNvPr>
          <p:cNvSpPr/>
          <p:nvPr/>
        </p:nvSpPr>
        <p:spPr>
          <a:xfrm>
            <a:off x="5566401" y="4445657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transparencia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4B3F6-1C4C-2252-4A3B-80EDBFEADB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78" b="4685"/>
          <a:stretch/>
        </p:blipFill>
        <p:spPr>
          <a:xfrm>
            <a:off x="1346184" y="858394"/>
            <a:ext cx="1838228" cy="14386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0F1B8A-8616-044A-ED5C-7D530DE86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452" y="2997970"/>
            <a:ext cx="2199719" cy="14103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551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sz="2600"/>
              <a:t>Qual um dos problemas com essa reconstrução?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1460500" y="5047246"/>
            <a:ext cx="67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Serrilhamento (Jaggies)</a:t>
            </a:r>
            <a:endParaRPr/>
          </a:p>
        </p:txBody>
      </p:sp>
      <p:graphicFrame>
        <p:nvGraphicFramePr>
          <p:cNvPr id="115" name="Google Shape;115;p19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025" y="3013475"/>
            <a:ext cx="301770" cy="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8B9A-97A5-D6D8-9A0A-A924657C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que podem acontecer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DEE32-7D17-9938-03FF-7F31DCC67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27" y="838985"/>
            <a:ext cx="8625621" cy="1227559"/>
          </a:xfrm>
        </p:spPr>
        <p:txBody>
          <a:bodyPr/>
          <a:lstStyle/>
          <a:p>
            <a:r>
              <a:rPr lang="pt-BR" dirty="0"/>
              <a:t>Devido a transparência uma borda pode aparecer na junção dos polígonos. Isso acontece que os pixels amostram os dois triângulos.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12A59-7052-64E3-DDD4-94FD629A8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60</a:t>
            </a:fld>
            <a:endParaRPr lang="en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D608F-5D1F-DD05-5ACC-E222BB91A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629" y="1817242"/>
            <a:ext cx="2980319" cy="19342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D6342BE-316F-180C-9715-1210B3801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9" y="1866138"/>
            <a:ext cx="1836420" cy="18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5D14F51-59C9-47EC-84DB-6AF160BE6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09" y="1866138"/>
            <a:ext cx="1836420" cy="192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46CFA91-117C-9A1A-5E1B-AF0DBFE79759}"/>
              </a:ext>
            </a:extLst>
          </p:cNvPr>
          <p:cNvSpPr txBox="1">
            <a:spLocks/>
          </p:cNvSpPr>
          <p:nvPr/>
        </p:nvSpPr>
        <p:spPr>
          <a:xfrm>
            <a:off x="193127" y="4032465"/>
            <a:ext cx="5132428" cy="1227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Para resolver isso seu </a:t>
            </a:r>
            <a:r>
              <a:rPr lang="pt-BR" dirty="0" err="1"/>
              <a:t>renderizador</a:t>
            </a:r>
            <a:r>
              <a:rPr lang="pt-BR" dirty="0"/>
              <a:t> precisaria alguma estratégia como: “</a:t>
            </a:r>
            <a:r>
              <a:rPr lang="en-US" b="1" i="0" dirty="0">
                <a:solidFill>
                  <a:srgbClr val="333333"/>
                </a:solidFill>
                <a:effectLst/>
                <a:latin typeface="system-ui"/>
              </a:rPr>
              <a:t>top-left rule”</a:t>
            </a:r>
            <a:endParaRPr lang="pt-B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1D633EF-9D61-CD24-6822-926B6856E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" r="5992" b="48798"/>
          <a:stretch/>
        </p:blipFill>
        <p:spPr bwMode="auto">
          <a:xfrm>
            <a:off x="5031490" y="4045074"/>
            <a:ext cx="1994467" cy="112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D92AB2-8BC9-D8FC-8C80-2A33A38A9FE9}"/>
              </a:ext>
            </a:extLst>
          </p:cNvPr>
          <p:cNvSpPr txBox="1"/>
          <p:nvPr/>
        </p:nvSpPr>
        <p:spPr>
          <a:xfrm>
            <a:off x="1343580" y="5399066"/>
            <a:ext cx="6931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dirty="0">
                <a:hlinkClick r:id="rId7"/>
              </a:rPr>
              <a:t>https://www.scratchapixel.com/lessons/3d-basic-rendering/rasterization-practical-implementation/rasterization-stage.html</a:t>
            </a:r>
            <a:r>
              <a:rPr lang="pt-BR" sz="1000" dirty="0"/>
              <a:t> 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9B3444DE-29C0-002A-FC94-69FA2A77F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52567"/>
          <a:stretch/>
        </p:blipFill>
        <p:spPr bwMode="auto">
          <a:xfrm>
            <a:off x="7099109" y="4086539"/>
            <a:ext cx="1994467" cy="10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1451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572" name="Google Shape;572;p66"/>
          <p:cNvSpPr txBox="1">
            <a:spLocks noGrp="1"/>
          </p:cNvSpPr>
          <p:nvPr>
            <p:ph type="body" idx="2"/>
          </p:nvPr>
        </p:nvSpPr>
        <p:spPr>
          <a:xfrm>
            <a:off x="1567650" y="4312337"/>
            <a:ext cx="6119700" cy="84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&lt;lpsoares@insper.edu.br&gt;</a:t>
            </a:r>
            <a:endParaRPr sz="2333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5437-6ED8-391F-AADA-D0454BCC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 interessante: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914E-A020-274D-A87B-71AD2954B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www.scratchapixel.com</a:t>
            </a:r>
            <a:r>
              <a:rPr lang="pt-BR" dirty="0"/>
              <a:t>/</a:t>
            </a:r>
            <a:r>
              <a:rPr lang="pt-BR" dirty="0" err="1"/>
              <a:t>lessons</a:t>
            </a:r>
            <a:r>
              <a:rPr lang="pt-BR" dirty="0"/>
              <a:t>/3d-basic-rendering/</a:t>
            </a:r>
            <a:r>
              <a:rPr lang="pt-BR" dirty="0" err="1"/>
              <a:t>rasterization-practical-implementation</a:t>
            </a:r>
            <a:r>
              <a:rPr lang="pt-BR" dirty="0"/>
              <a:t>/</a:t>
            </a:r>
            <a:r>
              <a:rPr lang="pt-BR" dirty="0" err="1"/>
              <a:t>visibility</a:t>
            </a:r>
            <a:r>
              <a:rPr lang="pt-BR" dirty="0"/>
              <a:t>-</a:t>
            </a:r>
            <a:r>
              <a:rPr lang="pt-BR" dirty="0" err="1"/>
              <a:t>problem</a:t>
            </a:r>
            <a:r>
              <a:rPr lang="pt-BR" dirty="0"/>
              <a:t>-</a:t>
            </a:r>
            <a:r>
              <a:rPr lang="pt-BR" dirty="0" err="1"/>
              <a:t>depth</a:t>
            </a:r>
            <a:r>
              <a:rPr lang="pt-BR" dirty="0"/>
              <a:t>-buffer-</a:t>
            </a:r>
            <a:r>
              <a:rPr lang="pt-BR" dirty="0" err="1"/>
              <a:t>depth</a:t>
            </a:r>
            <a:r>
              <a:rPr lang="pt-BR" dirty="0"/>
              <a:t>-</a:t>
            </a:r>
            <a:r>
              <a:rPr lang="pt-BR" dirty="0" err="1"/>
              <a:t>interpolation.html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DDA4D-5A57-C943-6230-DFBE575E53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22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Será que esse é o melhor que se pode fazer?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4255241" y="5092605"/>
            <a:ext cx="77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Arquivos de Áudio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Armazenam as amostras em 1D (por exemplo a 44.1Khz)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149" name="Google Shape;149;p23" descr="page13image17792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401" y="2267403"/>
            <a:ext cx="5516700" cy="1137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3"/>
          <p:cNvCxnSpPr/>
          <p:nvPr/>
        </p:nvCxnSpPr>
        <p:spPr>
          <a:xfrm>
            <a:off x="1580401" y="1945754"/>
            <a:ext cx="0" cy="1871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51" name="Google Shape;151;p23"/>
          <p:cNvCxnSpPr/>
          <p:nvPr/>
        </p:nvCxnSpPr>
        <p:spPr>
          <a:xfrm rot="10800000">
            <a:off x="1580421" y="2850406"/>
            <a:ext cx="6362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52" name="Google Shape;152;p23"/>
          <p:cNvSpPr/>
          <p:nvPr/>
        </p:nvSpPr>
        <p:spPr>
          <a:xfrm>
            <a:off x="603975" y="2134700"/>
            <a:ext cx="105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Amplitude</a:t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7147622" y="2956100"/>
            <a:ext cx="86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Considere um sinal 1D: f(x)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693" y="1486988"/>
            <a:ext cx="7022967" cy="411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2617</TotalTime>
  <Words>2205</Words>
  <Application>Microsoft Macintosh PowerPoint</Application>
  <PresentationFormat>On-screen Show (16:10)</PresentationFormat>
  <Paragraphs>613</Paragraphs>
  <Slides>62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Cambria Math</vt:lpstr>
      <vt:lpstr>Consolas</vt:lpstr>
      <vt:lpstr>Gudea</vt:lpstr>
      <vt:lpstr>system-ui</vt:lpstr>
      <vt:lpstr>Verdana</vt:lpstr>
      <vt:lpstr>Personalizar design</vt:lpstr>
      <vt:lpstr>Personalizar design</vt:lpstr>
      <vt:lpstr>PowerPoint Presentation</vt:lpstr>
      <vt:lpstr>Para desenhar um triângulo assim</vt:lpstr>
      <vt:lpstr>Coletamos as seguintes amostras</vt:lpstr>
      <vt:lpstr>O display exibirá a seguinte imagem</vt:lpstr>
      <vt:lpstr>Mas nosso triângulo "contínuo" seria</vt:lpstr>
      <vt:lpstr>Qual um dos problemas com essa reconstrução?</vt:lpstr>
      <vt:lpstr>Será que esse é o melhor que se pode fazer?</vt:lpstr>
      <vt:lpstr>Arquivos de Áudio</vt:lpstr>
      <vt:lpstr>Considere um sinal 1D: f(x)</vt:lpstr>
      <vt:lpstr>Amostrando uma função</vt:lpstr>
      <vt:lpstr>Amostragem (Sampling)</vt:lpstr>
      <vt:lpstr>Reconstrução</vt:lpstr>
      <vt:lpstr>Reconstrução constante por partes</vt:lpstr>
      <vt:lpstr>Reconstrução linear por partes</vt:lpstr>
      <vt:lpstr>Reconstrução com mais amostras</vt:lpstr>
      <vt:lpstr>Reconstrução com mais amostras</vt:lpstr>
      <vt:lpstr>Perguntas: </vt:lpstr>
      <vt:lpstr>Pintando os pixels</vt:lpstr>
      <vt:lpstr>Representar um sinal de forma mais precisa</vt:lpstr>
      <vt:lpstr>Amostrando um ponto por pixel</vt:lpstr>
      <vt:lpstr>Supersampling</vt:lpstr>
      <vt:lpstr>Supersampling</vt:lpstr>
      <vt:lpstr>Supersampling</vt:lpstr>
      <vt:lpstr>Supersampling </vt:lpstr>
      <vt:lpstr>Resultado do Supersampling </vt:lpstr>
      <vt:lpstr>Uma amostra por pixel</vt:lpstr>
      <vt:lpstr>4x4 supersampling + downsampling </vt:lpstr>
      <vt:lpstr>Resultado</vt:lpstr>
      <vt:lpstr>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Supersampling</vt:lpstr>
      <vt:lpstr>Resultado SSAA (Super-Sampling Anti-Aliasing) </vt:lpstr>
      <vt:lpstr>Existem outras técnicas?</vt:lpstr>
      <vt:lpstr>Onde ver:</vt:lpstr>
      <vt:lpstr>Dica</vt:lpstr>
      <vt:lpstr>Visibilidade</vt:lpstr>
      <vt:lpstr>Algoritmo do Pintor</vt:lpstr>
      <vt:lpstr>PS1: Depth Ordering Table (OT)</vt:lpstr>
      <vt:lpstr>Algoritmo do Pintor</vt:lpstr>
      <vt:lpstr>Z-Buffer</vt:lpstr>
      <vt:lpstr>Exemplos de Z-Buffer</vt:lpstr>
      <vt:lpstr>Algoritmo do Z-Buffer</vt:lpstr>
      <vt:lpstr>Algoritmo do Z-Buffer</vt:lpstr>
      <vt:lpstr>Complexidade do Z-Buffer</vt:lpstr>
      <vt:lpstr>Dica</vt:lpstr>
      <vt:lpstr>Identificando a posição do Z</vt:lpstr>
      <vt:lpstr>Precisão do Z-Buffer</vt:lpstr>
      <vt:lpstr>Z-fighting</vt:lpstr>
      <vt:lpstr>Transparência</vt:lpstr>
      <vt:lpstr>Transparência no X3D</vt:lpstr>
      <vt:lpstr>Cálculo da Transparência</vt:lpstr>
      <vt:lpstr>Estratégias para resolver</vt:lpstr>
      <vt:lpstr>Renderizador em Python</vt:lpstr>
      <vt:lpstr>Quarta parte do projeto 1</vt:lpstr>
      <vt:lpstr>Problemas que podem acontecer</vt:lpstr>
      <vt:lpstr>PowerPoint Presentation</vt:lpstr>
      <vt:lpstr>Referência interessante: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40</cp:revision>
  <dcterms:modified xsi:type="dcterms:W3CDTF">2023-04-13T12:41:23Z</dcterms:modified>
</cp:coreProperties>
</file>